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59" r:id="rId6"/>
    <p:sldId id="260" r:id="rId7"/>
    <p:sldId id="268" r:id="rId8"/>
    <p:sldId id="261" r:id="rId9"/>
    <p:sldId id="262" r:id="rId10"/>
    <p:sldId id="263" r:id="rId11"/>
    <p:sldId id="264" r:id="rId12"/>
    <p:sldId id="265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77B5-B84B-0060-9D53-5F17CB790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93EAA-3251-4F92-61FE-A56CA6F61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B5CB-F4D4-7422-2E65-5022FA1C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B92FF-1ADC-10CB-16E4-81E096B56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5E7A8-AC82-380E-BC47-00551982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00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FC7B-9096-5377-5A1E-4E7CF27F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1F173-E5B9-0F43-E1D8-5FBE654E3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263D-556E-25BF-214F-074D45B6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49D2-89E3-59B5-6D50-578EBCF3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9B64-2F0E-849D-86D9-808CD0E3F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5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C465AF-23F9-0E35-D309-B3764B8BD2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90D3A-C051-67FA-F51C-2DE3C5474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FCAD4-09C5-FD59-246F-DB3AF60B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99DBC-24E2-F684-913D-8E972FEE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59E9A-5106-34C0-A33D-AA2A3493F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1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BA95A-A762-34C7-6BEC-0D33C289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5D64B-8AE3-D918-670B-60F7248D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C0CF6-574C-E39D-6A5F-A5C76A332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52372-8B2A-2C58-97B9-27ADFE6F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1E3CF-227A-9A73-ED69-313F2A4A1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3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EEF5-79F4-111D-3AE5-39583DB3B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1779E-B831-DA9B-7486-B603DC993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6F09-8069-4D04-6914-62348705E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7F234-4AAF-7D24-5171-876BF545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3C66E-1353-82FA-D24A-6521D127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7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3C03-05D2-28A1-48EE-378C3B159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C232C-EA0C-42C3-2884-4B8695907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B1A82-8959-C0D4-3E3C-07A48C8FF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32CD9-D778-CAC7-CC99-B16AEDFC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C0FD2-9B7C-BBD0-D138-6569E579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D459B-9ACD-8352-9C6C-92D83BE7E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0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B80D7-0C22-1F61-0E4A-85F28814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81757-FA34-5BAF-6E14-AFFABBFE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CDA91-5AB5-9783-4E08-557349B2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7E3C9-3EF4-7E3C-1D8D-AF49DF1EE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4524B-6C5E-9B15-B24B-A444B0E5D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7287CF-7F60-701B-90B6-8936A735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EE348C-3B56-F495-42F7-67D6D386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666E4-8E8A-697C-B53A-40FAB445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7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C4F7-C01A-9999-C303-5D51F70A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D6F84-09C1-DBED-F2DB-48F2B6E3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6BBA3-D944-290D-F0CB-29315C64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624FD-7F0B-F4BB-0844-CA3331064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49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85C9E-8B6A-9F42-C4A3-8EF71FCC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A31ECF-0229-F5CC-FE91-F0082BE8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9D6D8-5F99-6410-BA82-421B5BB37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7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CBE4-FBBB-7737-F348-249C2044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B027B-2ECD-C70E-A197-60C74422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43157-E428-9131-E1F4-27CD42CEA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D3348-0C0C-C629-5F56-900230FEB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AFCF8-8B23-67C9-6372-AB5D31ED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0A192-DC18-36F8-EF4A-AD0AC80D8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25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C345-F76A-AD12-AC3E-99D1E1A1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19495F-D7E2-BAF3-A7A6-26A9FC628C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6C8F4-4D5A-9B1F-EFF2-54C9FC2D3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051A6-717D-46CF-8621-4646B6BC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2811C-7F30-3297-4BC8-2659BEC1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20407-5FB3-F816-4135-B249C0DB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41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A953EE-B3F5-9237-8FDB-7D79CA706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8AF45-D5DC-7E13-391B-F59014F2F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A1EB3-9878-9DFE-97AE-38BFB0978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A7805-8BB1-401D-9986-B7F7BEA2827A}" type="datetimeFigureOut">
              <a:rPr lang="en-US" smtClean="0"/>
              <a:t>7/26/2024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AE13E-4917-FBBF-7F23-7A67A83A1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D9A8E-1CC1-6982-3AE7-11A136AF1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2D5D-A50E-4921-90B9-E2BD24A208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9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tucsonstorefixtures.com/category_s/1935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eb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Wayne-Laptop\Documents\Hobbies\Catalog\Current%20Mineral%20Catalog\Minerals%208_14_2023.xlsx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erals.net/" TargetMode="External"/><Relationship Id="rId7" Type="http://schemas.openxmlformats.org/officeDocument/2006/relationships/hyperlink" Target="http://webmineral.com/" TargetMode="External"/><Relationship Id="rId2" Type="http://schemas.openxmlformats.org/officeDocument/2006/relationships/hyperlink" Target="https://www.minda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nerals-identify.com/" TargetMode="External"/><Relationship Id="rId5" Type="http://schemas.openxmlformats.org/officeDocument/2006/relationships/hyperlink" Target="https://geology.com/rocks/" TargetMode="External"/><Relationship Id="rId4" Type="http://schemas.openxmlformats.org/officeDocument/2006/relationships/hyperlink" Target="https://geology.com/minerals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1539-FA30-2834-61ED-C58FF704B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926" y="1133263"/>
            <a:ext cx="9633358" cy="2387600"/>
          </a:xfrm>
        </p:spPr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Managing Your Rock &amp; Mineral Collection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DB644F-03CF-AF6D-1FC8-57AC662C5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7974" y="3157522"/>
            <a:ext cx="7496961" cy="726681"/>
          </a:xfrm>
        </p:spPr>
        <p:txBody>
          <a:bodyPr/>
          <a:lstStyle/>
          <a:p>
            <a:r>
              <a:rPr lang="en-US" dirty="0"/>
              <a:t>Or any other collection you may have!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E7E0E-504E-6FA5-ABEA-653BCCE04DF1}"/>
              </a:ext>
            </a:extLst>
          </p:cNvPr>
          <p:cNvSpPr txBox="1"/>
          <p:nvPr/>
        </p:nvSpPr>
        <p:spPr>
          <a:xfrm>
            <a:off x="3623388" y="4792726"/>
            <a:ext cx="494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 this presentation, the term rocks means anything that would hurt if you were hit by it!!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D4CE3-7AAF-4799-B1D1-50EFAE438DCF}"/>
              </a:ext>
            </a:extLst>
          </p:cNvPr>
          <p:cNvSpPr txBox="1"/>
          <p:nvPr/>
        </p:nvSpPr>
        <p:spPr>
          <a:xfrm>
            <a:off x="6850251" y="6028841"/>
            <a:ext cx="245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Created by Wayne Dodd</a:t>
            </a:r>
          </a:p>
        </p:txBody>
      </p:sp>
    </p:spTree>
    <p:extLst>
      <p:ext uri="{BB962C8B-B14F-4D97-AF65-F5344CB8AC3E}">
        <p14:creationId xmlns:p14="http://schemas.microsoft.com/office/powerpoint/2010/main" val="227113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6324DD-DC5B-ACC5-52D7-902E3A9D1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Displaying your rocks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E53120-FFB9-EE63-DEFE-A355C8BB4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1" y="1446245"/>
            <a:ext cx="5649899" cy="473071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Cabinets that close are best:</a:t>
            </a:r>
          </a:p>
          <a:p>
            <a:pPr lvl="1"/>
            <a:r>
              <a:rPr lang="en-US" dirty="0"/>
              <a:t>Keeps dust off or your pretty rocks</a:t>
            </a:r>
          </a:p>
          <a:p>
            <a:pPr lvl="1"/>
            <a:r>
              <a:rPr lang="en-US" dirty="0"/>
              <a:t>Lots of glass is good</a:t>
            </a:r>
          </a:p>
          <a:p>
            <a:pPr lvl="1"/>
            <a:r>
              <a:rPr lang="en-US" dirty="0"/>
              <a:t>Mirrors in the back are good</a:t>
            </a:r>
          </a:p>
          <a:p>
            <a:pPr lvl="1"/>
            <a:r>
              <a:rPr lang="en-US" dirty="0"/>
              <a:t>Plenty of lighting will make your treasures shine</a:t>
            </a:r>
          </a:p>
          <a:p>
            <a:r>
              <a:rPr lang="en-US" dirty="0"/>
              <a:t>Where to get them:</a:t>
            </a:r>
          </a:p>
          <a:p>
            <a:pPr lvl="1"/>
            <a:r>
              <a:rPr lang="en-US" dirty="0"/>
              <a:t>Of course, you can go to a furniture store and pay a lot</a:t>
            </a:r>
          </a:p>
          <a:p>
            <a:pPr lvl="1"/>
            <a:r>
              <a:rPr lang="en-US" dirty="0"/>
              <a:t>Look for stores that are closing and see if they have some they will sell</a:t>
            </a:r>
          </a:p>
          <a:p>
            <a:pPr lvl="1"/>
            <a:r>
              <a:rPr lang="en-US" dirty="0"/>
              <a:t>Go to multi-vendor antique shops.  Some may be going out of business and would like to sell their cabinets</a:t>
            </a:r>
          </a:p>
          <a:p>
            <a:pPr lvl="1"/>
            <a:r>
              <a:rPr lang="en-US" dirty="0"/>
              <a:t>In Soleil, stay close to the blog.</a:t>
            </a:r>
          </a:p>
          <a:p>
            <a:pPr lvl="1"/>
            <a:r>
              <a:rPr lang="en-US" dirty="0"/>
              <a:t>Goodwill and other thrift shops</a:t>
            </a:r>
          </a:p>
          <a:p>
            <a:r>
              <a:rPr lang="en-US" dirty="0"/>
              <a:t>Try to avoid direct sunlight.  Some minerals will fade or change color from too much sun</a:t>
            </a:r>
          </a:p>
          <a:p>
            <a:r>
              <a:rPr lang="en-US" dirty="0"/>
              <a:t>Don’t overcrowd your specimens.  Do as I say, not as I do!!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F123D-7F30-DC9A-EEA2-158E5160A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8384" y="580996"/>
            <a:ext cx="3597719" cy="2698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F7F872-45B2-9FD8-5549-A12A3CF6D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0407" y="4156811"/>
            <a:ext cx="2761637" cy="2071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B9B8B8-5DA9-91C6-FCA3-128078733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3678" y="4156809"/>
            <a:ext cx="2761638" cy="2071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3F5D6-07D4-0F44-AE82-DBA8187E0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1565" y="580996"/>
            <a:ext cx="3597719" cy="269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8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74C358-91C7-094C-606E-1D8618E0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Storage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93781C-EFA0-614F-7D19-BC4C20642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6959" cy="4351338"/>
          </a:xfrm>
        </p:spPr>
        <p:txBody>
          <a:bodyPr/>
          <a:lstStyle/>
          <a:p>
            <a:r>
              <a:rPr lang="en-US" dirty="0"/>
              <a:t>Storage Flats are perfect for long term storage of specimens you don’t intend to display</a:t>
            </a:r>
          </a:p>
          <a:p>
            <a:pPr lvl="1"/>
            <a:r>
              <a:rPr lang="en-US" dirty="0">
                <a:hlinkClick r:id="rId2"/>
              </a:rPr>
              <a:t>https://www.tucsonstorefixtures.com/category_s/1935.htm</a:t>
            </a:r>
            <a:endParaRPr lang="en-US" dirty="0"/>
          </a:p>
          <a:p>
            <a:r>
              <a:rPr lang="en-US" dirty="0"/>
              <a:t>General ideas:</a:t>
            </a:r>
          </a:p>
          <a:p>
            <a:pPr lvl="1"/>
            <a:r>
              <a:rPr lang="en-US" dirty="0"/>
              <a:t>Give each flat a unique number</a:t>
            </a:r>
          </a:p>
          <a:p>
            <a:pPr lvl="1"/>
            <a:r>
              <a:rPr lang="en-US" dirty="0"/>
              <a:t>Document each specimen that you store in a box.  Keep a list in your catalog</a:t>
            </a:r>
          </a:p>
          <a:p>
            <a:pPr lvl="1"/>
            <a:r>
              <a:rPr lang="en-US" dirty="0"/>
              <a:t>You can store both catalogued and uncatalogued specimens in any box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B4E32-5098-D948-0B2B-FFDB3B674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9448" y="1643534"/>
            <a:ext cx="4925025" cy="36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F850-CE0A-713F-9BE9-22890D9B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Photographing Your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F1A5-234B-FB50-42E5-453C74482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Unless you’re a real photographer, your cell phone will work fine.</a:t>
            </a:r>
          </a:p>
          <a:p>
            <a:r>
              <a:rPr lang="en-US" dirty="0"/>
              <a:t>Try to set up a white base and background</a:t>
            </a:r>
          </a:p>
          <a:p>
            <a:r>
              <a:rPr lang="en-US" dirty="0"/>
              <a:t>Watch the lighting.</a:t>
            </a:r>
          </a:p>
          <a:p>
            <a:r>
              <a:rPr lang="en-US" dirty="0"/>
              <a:t>Use inexpensive or free photo software</a:t>
            </a:r>
          </a:p>
          <a:p>
            <a:pPr lvl="1"/>
            <a:r>
              <a:rPr lang="en-US" dirty="0"/>
              <a:t>Use one that allows you to put text on the photo.  You’ll want to put the catalog number on it.</a:t>
            </a:r>
          </a:p>
          <a:p>
            <a:pPr lvl="1"/>
            <a:r>
              <a:rPr lang="en-US" dirty="0"/>
              <a:t>Fotor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13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CC5D-1C23-BB2C-E1BB-2E421610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Recommended Minimum Catalog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436F3-5877-601C-B406-19135912D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Mineral/rock name</a:t>
            </a:r>
          </a:p>
          <a:p>
            <a:r>
              <a:rPr lang="en-US" dirty="0"/>
              <a:t>Secondary minerals if any</a:t>
            </a:r>
          </a:p>
          <a:p>
            <a:r>
              <a:rPr lang="en-US" dirty="0"/>
              <a:t>Catalog number</a:t>
            </a:r>
          </a:p>
          <a:p>
            <a:r>
              <a:rPr lang="en-US" dirty="0"/>
              <a:t>How acquired. Found, purchased (from whom), Gift, etc..</a:t>
            </a:r>
          </a:p>
          <a:p>
            <a:r>
              <a:rPr lang="en-US" dirty="0"/>
              <a:t>Note if you have provenance docs or not.</a:t>
            </a:r>
          </a:p>
          <a:p>
            <a:r>
              <a:rPr lang="en-US" dirty="0"/>
              <a:t>Where is it from: State/Country of Origin, Locale of Origin, Site </a:t>
            </a:r>
          </a:p>
          <a:p>
            <a:r>
              <a:rPr lang="en-US" dirty="0"/>
              <a:t>Storage/display location</a:t>
            </a:r>
          </a:p>
          <a:p>
            <a:r>
              <a:rPr lang="en-US" dirty="0"/>
              <a:t>Technical data is optional.  It’s readily available on the internet</a:t>
            </a:r>
          </a:p>
          <a:p>
            <a:r>
              <a:rPr lang="en-US" dirty="0"/>
              <a:t>Pics are always good.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461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A4DB6-B6C9-6B81-AB06-EBCFAE5D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How about your Grandkid’s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AB674-65A8-4153-6EFA-1ED8D3B39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some of your cataloguing principles</a:t>
            </a:r>
          </a:p>
          <a:p>
            <a:r>
              <a:rPr lang="en-US" dirty="0"/>
              <a:t>Try to keep the collection with specimens that you have identified. As opposed to ugly rocks that your </a:t>
            </a:r>
            <a:r>
              <a:rPr lang="en-US" dirty="0" err="1"/>
              <a:t>g’kid</a:t>
            </a:r>
            <a:r>
              <a:rPr lang="en-US" dirty="0"/>
              <a:t> happened to like.</a:t>
            </a:r>
          </a:p>
          <a:p>
            <a:pPr lvl="1"/>
            <a:r>
              <a:rPr lang="en-US" dirty="0"/>
              <a:t>This is not to say, don’t bring home ugly rocks.  If the kid likes them that’s all that matters</a:t>
            </a:r>
          </a:p>
          <a:p>
            <a:r>
              <a:rPr lang="en-US" dirty="0"/>
              <a:t>Provide a little information on the specimen</a:t>
            </a:r>
          </a:p>
          <a:p>
            <a:r>
              <a:rPr lang="en-US" dirty="0"/>
              <a:t>Document where it came from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50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AA2C-EAF0-6053-5273-E9E00C8F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10515600" cy="1003797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Storage Container Suggestions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F53B2-9D3C-254A-FD5F-47325111D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574" y="2529979"/>
            <a:ext cx="435133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872E4F-BDE9-9C1B-023D-9C679184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7" y="2357305"/>
            <a:ext cx="3187847" cy="351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D380C7-917B-3441-3FE5-E5B963CFDA80}"/>
              </a:ext>
            </a:extLst>
          </p:cNvPr>
          <p:cNvSpPr txBox="1"/>
          <p:nvPr/>
        </p:nvSpPr>
        <p:spPr>
          <a:xfrm>
            <a:off x="549727" y="1243313"/>
            <a:ext cx="7505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Ideally these should have movable dividers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Select units according to the size of your specimens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Create a document that minimizes the chance of mixing up the specimens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2B5FAE-A33A-B294-B3F7-8ADDA77F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69" y="1368922"/>
            <a:ext cx="3744168" cy="37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87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C914-E00C-F915-713D-3C1F3B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Labeling for a Kid’s case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0E0A9B-EFC6-593B-53BB-F51C689D01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198846"/>
              </p:ext>
            </p:extLst>
          </p:nvPr>
        </p:nvGraphicFramePr>
        <p:xfrm>
          <a:off x="942392" y="1418253"/>
          <a:ext cx="10179696" cy="5074623"/>
        </p:xfrm>
        <a:graphic>
          <a:graphicData uri="http://schemas.openxmlformats.org/drawingml/2006/table">
            <a:tbl>
              <a:tblPr/>
              <a:tblGrid>
                <a:gridCol w="1696616">
                  <a:extLst>
                    <a:ext uri="{9D8B030D-6E8A-4147-A177-3AD203B41FA5}">
                      <a16:colId xmlns:a16="http://schemas.microsoft.com/office/drawing/2014/main" val="4264566787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2752493033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709965073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4018875692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1485450921"/>
                    </a:ext>
                  </a:extLst>
                </a:gridCol>
                <a:gridCol w="1696616">
                  <a:extLst>
                    <a:ext uri="{9D8B030D-6E8A-4147-A177-3AD203B41FA5}">
                      <a16:colId xmlns:a16="http://schemas.microsoft.com/office/drawing/2014/main" val="2014957194"/>
                    </a:ext>
                  </a:extLst>
                </a:gridCol>
              </a:tblGrid>
              <a:tr h="119807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1193996"/>
                  </a:ext>
                </a:extLst>
              </a:tr>
              <a:tr h="125797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3059929"/>
                  </a:ext>
                </a:extLst>
              </a:tr>
              <a:tr h="38338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Ethan's Rocks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676504"/>
                  </a:ext>
                </a:extLst>
              </a:tr>
              <a:tr h="1111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Obsidian                                    Volcanic Glass                       (Commonly called an Apache Tear) Polished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Petrified wood:                                                                                                          Polished                                             Oregon                                 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Petrified wood:                                                                                                                              Polished                                 Sweetwater, TX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Agate                                                Polished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Barite                                                        Paga Mine,                                           Cartersville, GA                                                                                                                      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Goethite                                      Webster County,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370823"/>
                  </a:ext>
                </a:extLst>
              </a:tr>
              <a:tr h="1111409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Quartz Crystal                                   Mt. Ida, Arkansas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Pyrite                                                                                                                                                Standard Mine,                                                                                                       Glendon, NC                                                                                                    Sometimes known as "fools gold" because miners                                     mistook it for the real thing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Garnet (Almondine)              Epworth, GA         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Lazulite in Quartzite matrix              Graves Mtn.,                            Lincolnton, GA                                         (The blue Parts of the rock) There are also tiny Pyrite crystals in the rock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Ilmenite,                                                 Graves Mountain Quarry, Lincolnton,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Rose Quartz,                                                            Hogg Mine,                                                      LaGrange,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697810"/>
                  </a:ext>
                </a:extLst>
              </a:tr>
              <a:tr h="1111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Talc,                                                                                      Nantahala Limestone quarry,                                                    Andrews, NC                                                                                     (The softest mineral. You can scratch it with your fingernail.)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Talc,                                                 Verde Antique Quarry,         Woodstock,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Kyanite                                              Graves Mtn.                          Lincolnton,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Limonite after Pyrite              Norwood, NC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Garnet (Almondine)                           Little Pine Garnet Mine,          Marshall, NC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Staurolite                                              Young Farm                            Brasstown, NC                                        The State Mineral of 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200681"/>
                  </a:ext>
                </a:extLst>
              </a:tr>
              <a:tr h="1111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Geode w/Quartz Crystals                                                                                       Jacob's Mine,                                                                                               Hamilton, 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301215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SpPr txBox="1"/>
          <p:nvPr/>
        </p:nvSpPr>
        <p:spPr>
          <a:xfrm>
            <a:off x="1308741" y="1737343"/>
            <a:ext cx="2192055" cy="27699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Hinge side, upper left</a:t>
            </a:r>
          </a:p>
        </p:txBody>
      </p:sp>
    </p:spTree>
    <p:extLst>
      <p:ext uri="{BB962C8B-B14F-4D97-AF65-F5344CB8AC3E}">
        <p14:creationId xmlns:p14="http://schemas.microsoft.com/office/powerpoint/2010/main" val="3182392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7E9C-C497-FD86-E05D-5106CF63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2" y="47294"/>
            <a:ext cx="11518084" cy="724494"/>
          </a:xfrm>
        </p:spPr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My Grandson Everett’s Storage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94904-E798-D4D7-F8A2-07B3E2C8F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67" y="1034060"/>
            <a:ext cx="4209303" cy="5551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3F130F-B965-C8AC-623A-20E953DFF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60" y="1034060"/>
            <a:ext cx="4209304" cy="552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DE7B0A-4F4A-8153-69FA-3C779F1C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Cataloguing Basics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349987-EF2D-4E1E-7B63-CB5B9B3C0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595" y="1867570"/>
            <a:ext cx="9060809" cy="4351338"/>
          </a:xfrm>
        </p:spPr>
        <p:txBody>
          <a:bodyPr>
            <a:normAutofit/>
          </a:bodyPr>
          <a:lstStyle/>
          <a:p>
            <a:r>
              <a:rPr lang="en-US" sz="3600" dirty="0"/>
              <a:t>The purpose of a catalog is to centralize the management of your collection.</a:t>
            </a:r>
          </a:p>
          <a:p>
            <a:r>
              <a:rPr lang="en-US" sz="3600" dirty="0"/>
              <a:t>Documentation </a:t>
            </a:r>
            <a:r>
              <a:rPr lang="en-US" sz="3200" dirty="0"/>
              <a:t>Methods: </a:t>
            </a:r>
          </a:p>
          <a:p>
            <a:pPr lvl="2"/>
            <a:r>
              <a:rPr lang="en-US" sz="2800" dirty="0"/>
              <a:t>Card File</a:t>
            </a:r>
          </a:p>
          <a:p>
            <a:pPr lvl="2"/>
            <a:r>
              <a:rPr lang="en-US" sz="2800" dirty="0"/>
              <a:t>Spreadsheet</a:t>
            </a:r>
          </a:p>
          <a:p>
            <a:pPr lvl="2"/>
            <a:r>
              <a:rPr lang="en-US" sz="2800" dirty="0"/>
              <a:t>Hand Written Listing</a:t>
            </a:r>
          </a:p>
          <a:p>
            <a:pPr lvl="2"/>
            <a:r>
              <a:rPr lang="en-US" sz="2800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8029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4332EC-3FF4-4929-157A-12B2B7E40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Cataloguing, Cont’d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41491B-6E13-E6D8-6B61-78CECA07B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980" y="154759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Structure of my catalog</a:t>
            </a:r>
          </a:p>
          <a:p>
            <a:pPr lvl="1"/>
            <a:r>
              <a:rPr lang="en-US" dirty="0"/>
              <a:t>Catalog is broken down by Material Type</a:t>
            </a:r>
          </a:p>
          <a:p>
            <a:pPr lvl="2"/>
            <a:r>
              <a:rPr lang="en-US" dirty="0"/>
              <a:t>Minerals</a:t>
            </a:r>
          </a:p>
          <a:p>
            <a:pPr lvl="2"/>
            <a:r>
              <a:rPr lang="en-US" dirty="0"/>
              <a:t>Rocks</a:t>
            </a:r>
          </a:p>
          <a:p>
            <a:pPr lvl="2"/>
            <a:r>
              <a:rPr lang="en-US" dirty="0"/>
              <a:t>Geodes</a:t>
            </a:r>
          </a:p>
          <a:p>
            <a:pPr lvl="2"/>
            <a:r>
              <a:rPr lang="en-US" dirty="0"/>
              <a:t>Meteorites</a:t>
            </a:r>
          </a:p>
          <a:p>
            <a:pPr lvl="2"/>
            <a:r>
              <a:rPr lang="en-US" dirty="0"/>
              <a:t>Fossils</a:t>
            </a:r>
          </a:p>
          <a:p>
            <a:pPr lvl="2"/>
            <a:r>
              <a:rPr lang="en-US" dirty="0"/>
              <a:t>Etc.</a:t>
            </a:r>
          </a:p>
          <a:p>
            <a:pPr lvl="1"/>
            <a:r>
              <a:rPr lang="en-US" dirty="0"/>
              <a:t>Each Type has 3 or 4 tabs of information</a:t>
            </a:r>
          </a:p>
          <a:p>
            <a:pPr lvl="2"/>
            <a:r>
              <a:rPr lang="en-US" dirty="0"/>
              <a:t>Specimen Detail: All the info I have on a specimen. In mine it is alphabetical</a:t>
            </a:r>
          </a:p>
          <a:p>
            <a:pPr lvl="2"/>
            <a:r>
              <a:rPr lang="en-US" dirty="0"/>
              <a:t>Basics: Where the specimen is located, Location of pictures on the Pictures Tab</a:t>
            </a:r>
          </a:p>
          <a:p>
            <a:pPr lvl="2"/>
            <a:r>
              <a:rPr lang="en-US" dirty="0"/>
              <a:t>Technical Data: Chemical Class, Hardness, Specific Gravity, etc.</a:t>
            </a:r>
          </a:p>
          <a:p>
            <a:pPr lvl="2"/>
            <a:r>
              <a:rPr lang="en-US" dirty="0"/>
              <a:t>Photos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E8501-1EB3-3799-9F86-256548CD14E6}"/>
              </a:ext>
            </a:extLst>
          </p:cNvPr>
          <p:cNvSpPr txBox="1"/>
          <p:nvPr/>
        </p:nvSpPr>
        <p:spPr>
          <a:xfrm>
            <a:off x="9349274" y="365125"/>
            <a:ext cx="181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Wayne's Catalog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84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95AC5-8DFD-04C5-B09E-4E0733D2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Cataloguing,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64F85-9DB1-371C-5AD0-531E450D7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Tabs	</a:t>
            </a:r>
          </a:p>
          <a:p>
            <a:pPr lvl="1"/>
            <a:r>
              <a:rPr lang="en-US" dirty="0"/>
              <a:t>Specimen Numbers: A listing of just the number and specimen name</a:t>
            </a:r>
          </a:p>
          <a:p>
            <a:pPr lvl="2"/>
            <a:r>
              <a:rPr lang="en-US" dirty="0"/>
              <a:t>This is mostly used to add and track new items to the catalog</a:t>
            </a:r>
          </a:p>
          <a:p>
            <a:pPr lvl="1"/>
            <a:r>
              <a:rPr lang="en-US" dirty="0"/>
              <a:t>Location Storage key: A graphical representation of all of the places where specimens can be stored.  Each has a name. Critical in finding specimens.</a:t>
            </a:r>
          </a:p>
          <a:p>
            <a:pPr lvl="1"/>
            <a:r>
              <a:rPr lang="en-US" dirty="0"/>
              <a:t>Storage Flats: Boxes where non-displayed specimens are stored.  Each has its own number and listing of its contents</a:t>
            </a:r>
          </a:p>
          <a:p>
            <a:pPr lvl="1"/>
            <a:r>
              <a:rPr lang="en-US" dirty="0"/>
              <a:t>Specimens in catalog number order</a:t>
            </a:r>
          </a:p>
        </p:txBody>
      </p:sp>
    </p:spTree>
    <p:extLst>
      <p:ext uri="{BB962C8B-B14F-4D97-AF65-F5344CB8AC3E}">
        <p14:creationId xmlns:p14="http://schemas.microsoft.com/office/powerpoint/2010/main" val="4191401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35DC2C-A48F-2641-ADC2-8D7D737B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455"/>
            <a:ext cx="10515600" cy="1325563"/>
          </a:xfrm>
        </p:spPr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Cataloguing: Numbering and Labeling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9216EC-9A2C-ED8A-A747-C5FF42206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1087"/>
            <a:ext cx="10515600" cy="50043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Define your numbering scheme</a:t>
            </a:r>
          </a:p>
          <a:p>
            <a:pPr lvl="1"/>
            <a:r>
              <a:rPr lang="en-US" dirty="0"/>
              <a:t>Number of digits in catalog number</a:t>
            </a:r>
          </a:p>
          <a:p>
            <a:pPr lvl="1"/>
            <a:r>
              <a:rPr lang="en-US" dirty="0"/>
              <a:t>Prefix for different types</a:t>
            </a:r>
          </a:p>
          <a:p>
            <a:pPr lvl="2"/>
            <a:r>
              <a:rPr lang="en-US" dirty="0"/>
              <a:t>Rocks begin with an R (R00245)</a:t>
            </a:r>
          </a:p>
          <a:p>
            <a:pPr lvl="2"/>
            <a:r>
              <a:rPr lang="en-US" dirty="0"/>
              <a:t>Geodes begin with a G (G00133)</a:t>
            </a:r>
          </a:p>
          <a:p>
            <a:pPr lvl="2"/>
            <a:r>
              <a:rPr lang="en-US" dirty="0"/>
              <a:t>Minerals:  I have no prefix for minerals as the vast majority of my collection is minerals</a:t>
            </a:r>
          </a:p>
          <a:p>
            <a:pPr lvl="1"/>
            <a:r>
              <a:rPr lang="en-US" dirty="0"/>
              <a:t>When you have more than one specimen from the same location, you could add an “Example” designation.  i.e.., 00525a, 00525b, etc.</a:t>
            </a:r>
          </a:p>
          <a:p>
            <a:pPr lvl="1"/>
            <a:r>
              <a:rPr lang="en-US" dirty="0"/>
              <a:t>If it has two parts (</a:t>
            </a:r>
            <a:r>
              <a:rPr lang="en-US" dirty="0" err="1"/>
              <a:t>ie</a:t>
            </a:r>
            <a:r>
              <a:rPr lang="en-US" dirty="0"/>
              <a:t> a geode) then number both halves.  00525A1, 00525A2.  Another from the same location, 00525B1, 00525B2</a:t>
            </a:r>
          </a:p>
          <a:p>
            <a:r>
              <a:rPr lang="en-US" dirty="0"/>
              <a:t>Labeling: Many options</a:t>
            </a:r>
          </a:p>
          <a:p>
            <a:pPr lvl="1"/>
            <a:r>
              <a:rPr lang="en-US" dirty="0"/>
              <a:t>Paint a small spot of White Out. Use fine sharpy to write the catalog number</a:t>
            </a:r>
          </a:p>
          <a:p>
            <a:pPr lvl="1"/>
            <a:r>
              <a:rPr lang="en-US" dirty="0"/>
              <a:t>Buy some form of sticky label (rectangle, spot, etc.). Find a smooth place to stick it on the specimen. Write the cat. number on it.</a:t>
            </a:r>
          </a:p>
          <a:p>
            <a:pPr lvl="1"/>
            <a:r>
              <a:rPr lang="en-US" dirty="0"/>
              <a:t>Use Elmer’s white glue (be sure it dries clear).  Number a small label and put a drop of glue on the specimen. Place the label on the glue spot and be sure glue covers the entire label</a:t>
            </a:r>
          </a:p>
          <a:p>
            <a:pPr lvl="1"/>
            <a:r>
              <a:rPr lang="en-US" dirty="0"/>
              <a:t>Use Hot glue to stick labels on the specimen.</a:t>
            </a:r>
          </a:p>
          <a:p>
            <a:r>
              <a:rPr lang="en-US" dirty="0"/>
              <a:t>Caution:  </a:t>
            </a:r>
          </a:p>
          <a:p>
            <a:pPr lvl="1"/>
            <a:r>
              <a:rPr lang="en-US" dirty="0"/>
              <a:t>White glue is very difficult to remove.  Use only if you don’t ever expect to remove it.  Never use to attach a specimen to a stand.  Sometime, </a:t>
            </a:r>
            <a:r>
              <a:rPr lang="en-US"/>
              <a:t>extended soaking in </a:t>
            </a:r>
            <a:r>
              <a:rPr lang="en-US" dirty="0"/>
              <a:t>water may allow removal.</a:t>
            </a:r>
          </a:p>
          <a:p>
            <a:pPr lvl="1"/>
            <a:r>
              <a:rPr lang="en-US" dirty="0"/>
              <a:t>Hot Glue can be removed using alcohol.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6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78EE-4E42-7148-E043-0DF3CDB5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Provenance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4E082-B161-8B32-0FA1-4A3BE9C18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Critically important if your specimen has value</a:t>
            </a:r>
          </a:p>
          <a:p>
            <a:pPr lvl="1"/>
            <a:r>
              <a:rPr lang="en-US" dirty="0"/>
              <a:t>If documentation comes with your piece, retain it!!</a:t>
            </a:r>
          </a:p>
          <a:p>
            <a:pPr lvl="1"/>
            <a:r>
              <a:rPr lang="en-US" dirty="0"/>
              <a:t>No matter how “Cruddy” your documentation is, you should preserve it</a:t>
            </a:r>
          </a:p>
          <a:p>
            <a:pPr lvl="1"/>
            <a:r>
              <a:rPr lang="en-US" dirty="0"/>
              <a:t>Develop a system of your own to create your own provenance. Maybe just make a label.</a:t>
            </a:r>
          </a:p>
          <a:p>
            <a:pPr lvl="1"/>
            <a:r>
              <a:rPr lang="en-US" dirty="0"/>
              <a:t>Maintenance of Prov. Docs.: I generally keep mine in regular envelopes labeled A thru Z. Lots of other ways.</a:t>
            </a:r>
          </a:p>
          <a:p>
            <a:pPr lvl="1"/>
            <a:r>
              <a:rPr lang="en-US" dirty="0"/>
              <a:t>Documentation of who you got it from is important</a:t>
            </a:r>
          </a:p>
          <a:p>
            <a:pPr lvl="1"/>
            <a:r>
              <a:rPr lang="en-US" dirty="0"/>
              <a:t>Write the catalog number on the prov. doc.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10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715BA8-CAB2-DB09-FA3F-4AEC9A648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57" y="827084"/>
            <a:ext cx="4395064" cy="5700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B00-0000B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0340" y="3305263"/>
            <a:ext cx="2504255" cy="1879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39E63C-8A6B-4E7B-2196-5BCEC67F1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81669" y="1733870"/>
            <a:ext cx="1995797" cy="23707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36430-0484-4EC2-87F3-4523BE513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7" y="614423"/>
            <a:ext cx="2099670" cy="2087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B00-000053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693" y="2983012"/>
            <a:ext cx="2099670" cy="17152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53E53-3438-4077-9217-F61842AD80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339" y="402673"/>
            <a:ext cx="2283949" cy="1683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B00-0000B6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0135" y="4777096"/>
            <a:ext cx="2255381" cy="176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B00-0000B7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67591" y="4947542"/>
            <a:ext cx="2297556" cy="180309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96B3AC-91A7-0143-B4F7-4BBB961234BB}"/>
              </a:ext>
            </a:extLst>
          </p:cNvPr>
          <p:cNvCxnSpPr>
            <a:cxnSpLocks/>
          </p:cNvCxnSpPr>
          <p:nvPr/>
        </p:nvCxnSpPr>
        <p:spPr>
          <a:xfrm flipV="1">
            <a:off x="2376663" y="1656326"/>
            <a:ext cx="625178" cy="23901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AD6FD3-40D2-7294-5F72-57E2ACB4252C}"/>
              </a:ext>
            </a:extLst>
          </p:cNvPr>
          <p:cNvCxnSpPr>
            <a:cxnSpLocks/>
          </p:cNvCxnSpPr>
          <p:nvPr/>
        </p:nvCxnSpPr>
        <p:spPr>
          <a:xfrm>
            <a:off x="1995971" y="5178122"/>
            <a:ext cx="3667449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BB419C-B1FA-3B1C-98D0-28B0DD0EDEF4}"/>
              </a:ext>
            </a:extLst>
          </p:cNvPr>
          <p:cNvCxnSpPr>
            <a:cxnSpLocks/>
          </p:cNvCxnSpPr>
          <p:nvPr/>
        </p:nvCxnSpPr>
        <p:spPr>
          <a:xfrm>
            <a:off x="1935988" y="3671196"/>
            <a:ext cx="1048154" cy="136898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237A70-D8BD-DB87-0314-8BF3C7D0D3FE}"/>
              </a:ext>
            </a:extLst>
          </p:cNvPr>
          <p:cNvCxnSpPr>
            <a:cxnSpLocks/>
          </p:cNvCxnSpPr>
          <p:nvPr/>
        </p:nvCxnSpPr>
        <p:spPr>
          <a:xfrm flipH="1" flipV="1">
            <a:off x="5792412" y="2338471"/>
            <a:ext cx="1623456" cy="363724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781C63-5B02-DD63-BD96-87E33795B70A}"/>
              </a:ext>
            </a:extLst>
          </p:cNvPr>
          <p:cNvCxnSpPr>
            <a:cxnSpLocks/>
          </p:cNvCxnSpPr>
          <p:nvPr/>
        </p:nvCxnSpPr>
        <p:spPr>
          <a:xfrm flipH="1">
            <a:off x="7218121" y="1268201"/>
            <a:ext cx="2355087" cy="224699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C36B91-7BAF-3887-2650-AA928CB38A56}"/>
              </a:ext>
            </a:extLst>
          </p:cNvPr>
          <p:cNvCxnSpPr>
            <a:cxnSpLocks/>
          </p:cNvCxnSpPr>
          <p:nvPr/>
        </p:nvCxnSpPr>
        <p:spPr>
          <a:xfrm flipH="1" flipV="1">
            <a:off x="7009863" y="3992879"/>
            <a:ext cx="2563345" cy="26819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5C192F-3261-A733-D25E-74ED08564029}"/>
              </a:ext>
            </a:extLst>
          </p:cNvPr>
          <p:cNvCxnSpPr>
            <a:cxnSpLocks/>
          </p:cNvCxnSpPr>
          <p:nvPr/>
        </p:nvCxnSpPr>
        <p:spPr>
          <a:xfrm flipH="1" flipV="1">
            <a:off x="5368954" y="3808094"/>
            <a:ext cx="1971413" cy="131584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4F976B-0A8C-E409-7550-FA9D08AFCABC}"/>
              </a:ext>
            </a:extLst>
          </p:cNvPr>
          <p:cNvSpPr txBox="1"/>
          <p:nvPr/>
        </p:nvSpPr>
        <p:spPr>
          <a:xfrm>
            <a:off x="3243293" y="-114944"/>
            <a:ext cx="5693462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Provenance Examples</a:t>
            </a:r>
          </a:p>
        </p:txBody>
      </p:sp>
    </p:spTree>
    <p:extLst>
      <p:ext uri="{BB962C8B-B14F-4D97-AF65-F5344CB8AC3E}">
        <p14:creationId xmlns:p14="http://schemas.microsoft.com/office/powerpoint/2010/main" val="186250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FC6E16-F374-1DD3-ECA0-C2A0DE3D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Identification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D962FB-5D5E-9608-C4C8-A647D7877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Hopefully you have Provenance Docs. that provide this info.</a:t>
            </a:r>
          </a:p>
          <a:p>
            <a:r>
              <a:rPr lang="en-US" dirty="0"/>
              <a:t>If so, you might want to go to the internet to verify it and learn more</a:t>
            </a:r>
          </a:p>
          <a:p>
            <a:pPr lvl="1"/>
            <a:r>
              <a:rPr lang="en-US" dirty="0"/>
              <a:t>Key sites:</a:t>
            </a:r>
          </a:p>
          <a:p>
            <a:pPr lvl="2"/>
            <a:r>
              <a:rPr lang="en-US" dirty="0">
                <a:hlinkClick r:id="rId2"/>
              </a:rPr>
              <a:t>https://www.mindat.org/</a:t>
            </a:r>
            <a:endParaRPr lang="en-US" dirty="0"/>
          </a:p>
          <a:p>
            <a:pPr lvl="2"/>
            <a:r>
              <a:rPr lang="en-US" dirty="0">
                <a:hlinkClick r:id="rId3"/>
              </a:rPr>
              <a:t>https://www.minerals.net/</a:t>
            </a:r>
            <a:endParaRPr lang="en-US" dirty="0"/>
          </a:p>
          <a:p>
            <a:pPr lvl="2"/>
            <a:r>
              <a:rPr lang="en-US" dirty="0">
                <a:hlinkClick r:id="rId4"/>
              </a:rPr>
              <a:t>https://geology.com/minerals/</a:t>
            </a:r>
            <a:endParaRPr lang="en-US" dirty="0"/>
          </a:p>
          <a:p>
            <a:pPr lvl="2"/>
            <a:r>
              <a:rPr lang="en-US" dirty="0">
                <a:hlinkClick r:id="rId5"/>
              </a:rPr>
              <a:t>https://geology.com/rocks/</a:t>
            </a:r>
            <a:endParaRPr lang="en-US" dirty="0"/>
          </a:p>
          <a:p>
            <a:r>
              <a:rPr lang="en-US" dirty="0"/>
              <a:t>Of course, if you don’t have any docs, you can use these site to help figure out what you have.</a:t>
            </a:r>
          </a:p>
          <a:p>
            <a:pPr lvl="1"/>
            <a:r>
              <a:rPr lang="en-US" dirty="0"/>
              <a:t>Key sites:</a:t>
            </a:r>
          </a:p>
          <a:p>
            <a:pPr lvl="2"/>
            <a:r>
              <a:rPr lang="en-US" dirty="0">
                <a:hlinkClick r:id="rId6"/>
              </a:rPr>
              <a:t>https://minerals-identify.com/</a:t>
            </a:r>
            <a:endParaRPr lang="en-US" dirty="0"/>
          </a:p>
          <a:p>
            <a:pPr lvl="2"/>
            <a:r>
              <a:rPr lang="en-US" dirty="0">
                <a:hlinkClick r:id="rId7"/>
              </a:rPr>
              <a:t>http://webmineral.com/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5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6144-F115-54B2-AA3A-DC3CF2F8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Valuation: Very Difficult!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FC431-E9B3-C914-24B8-CF15BCF80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228"/>
            <a:ext cx="10965024" cy="5057191"/>
          </a:xfrm>
        </p:spPr>
        <p:txBody>
          <a:bodyPr>
            <a:normAutofit/>
          </a:bodyPr>
          <a:lstStyle/>
          <a:p>
            <a:r>
              <a:rPr lang="en-US" dirty="0"/>
              <a:t>If you have no idea of its value:</a:t>
            </a:r>
          </a:p>
          <a:p>
            <a:pPr lvl="1"/>
            <a:r>
              <a:rPr lang="en-US" dirty="0"/>
              <a:t>The internet is the place to go, but you may find it frustrating.</a:t>
            </a:r>
          </a:p>
          <a:p>
            <a:pPr lvl="1"/>
            <a:r>
              <a:rPr lang="en-US" dirty="0"/>
              <a:t>Try typing in the mineral name followed by /for sale.  This may bring up sales sites.</a:t>
            </a:r>
          </a:p>
          <a:p>
            <a:pPr lvl="1"/>
            <a:r>
              <a:rPr lang="en-US" dirty="0"/>
              <a:t>You can assume that any pricing found this way will be Retail.  In reality, your rocks are not worth Retail.  </a:t>
            </a:r>
          </a:p>
          <a:p>
            <a:pPr lvl="1"/>
            <a:r>
              <a:rPr lang="en-US" dirty="0"/>
              <a:t>Once you have decided on a value, document it in your catalog</a:t>
            </a:r>
          </a:p>
          <a:p>
            <a:r>
              <a:rPr lang="en-US" dirty="0"/>
              <a:t>If you buy a specimen, be sure to capture the cost in your catalog</a:t>
            </a:r>
          </a:p>
          <a:p>
            <a:pPr lvl="1"/>
            <a:r>
              <a:rPr lang="en-US" dirty="0"/>
              <a:t>If you do, it might be worth checking the internet to see if you got a deal or not</a:t>
            </a:r>
          </a:p>
          <a:p>
            <a:r>
              <a:rPr lang="en-US" dirty="0"/>
              <a:t>Rocks can be found for sale on eBay, Etsy, etc..  Be wary.</a:t>
            </a:r>
          </a:p>
          <a:p>
            <a:r>
              <a:rPr lang="en-US" dirty="0"/>
              <a:t>If buying from the internet, be very careful.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1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6673</TotalTime>
  <Words>1476</Words>
  <Application>Microsoft Office PowerPoint</Application>
  <PresentationFormat>Widescreen</PresentationFormat>
  <Paragraphs>158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Managing Your Rock &amp; Mineral Collection</vt:lpstr>
      <vt:lpstr>Cataloguing Basics</vt:lpstr>
      <vt:lpstr>Cataloguing, Cont’d</vt:lpstr>
      <vt:lpstr>Cataloguing, Cont’d</vt:lpstr>
      <vt:lpstr>Cataloguing: Numbering and Labeling</vt:lpstr>
      <vt:lpstr>Provenance</vt:lpstr>
      <vt:lpstr>PowerPoint Presentation</vt:lpstr>
      <vt:lpstr>Identification</vt:lpstr>
      <vt:lpstr>Valuation: Very Difficult!</vt:lpstr>
      <vt:lpstr>Displaying your rocks</vt:lpstr>
      <vt:lpstr>Storage</vt:lpstr>
      <vt:lpstr>Photographing Your Rocks</vt:lpstr>
      <vt:lpstr>Recommended Minimum Catalog Data</vt:lpstr>
      <vt:lpstr>How about your Grandkid’s Collections</vt:lpstr>
      <vt:lpstr>Storage Container Suggestions</vt:lpstr>
      <vt:lpstr>Labeling for a Kid’s case</vt:lpstr>
      <vt:lpstr>My Grandson Everett’s Storage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Your Rock &amp; Mineral Collection</dc:title>
  <dc:creator>Wayne Dodd</dc:creator>
  <cp:lastModifiedBy>Mr-BOB</cp:lastModifiedBy>
  <cp:revision>17</cp:revision>
  <dcterms:created xsi:type="dcterms:W3CDTF">2023-08-17T20:47:04Z</dcterms:created>
  <dcterms:modified xsi:type="dcterms:W3CDTF">2024-07-26T18:19:44Z</dcterms:modified>
</cp:coreProperties>
</file>